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0" r:id="rId4"/>
    <p:sldId id="266" r:id="rId5"/>
    <p:sldId id="267" r:id="rId6"/>
    <p:sldId id="263" r:id="rId7"/>
    <p:sldId id="268" r:id="rId8"/>
    <p:sldId id="269" r:id="rId9"/>
    <p:sldId id="270" r:id="rId10"/>
    <p:sldId id="271" r:id="rId11"/>
    <p:sldId id="259" r:id="rId12"/>
    <p:sldId id="265" r:id="rId13"/>
    <p:sldId id="261" r:id="rId14"/>
    <p:sldId id="274" r:id="rId15"/>
    <p:sldId id="262" r:id="rId16"/>
    <p:sldId id="264" r:id="rId17"/>
    <p:sldId id="273" r:id="rId18"/>
    <p:sldId id="258" r:id="rId19"/>
    <p:sldId id="272" r:id="rId2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A"/>
    <a:srgbClr val="2C5884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0" autoAdjust="0"/>
    <p:restoredTop sz="94719" autoAdjust="0"/>
  </p:normalViewPr>
  <p:slideViewPr>
    <p:cSldViewPr>
      <p:cViewPr varScale="1">
        <p:scale>
          <a:sx n="124" d="100"/>
          <a:sy n="124" d="100"/>
        </p:scale>
        <p:origin x="14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E663C-0A2C-4756-8FB7-E0FBDAD98FE2}" type="datetimeFigureOut">
              <a:rPr lang="de-DE" smtClean="0"/>
              <a:t>21.03.2017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Recognizing Urban POI with CNN | Andriy Zoryk | Computing in the Humanities | 2017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A880B-477D-42A8-B785-2BA1A2ED4C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2313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8A67B-F6BB-4AE0-8E1E-4E4055D70510}" type="datetimeFigureOut">
              <a:rPr lang="de-DE" smtClean="0"/>
              <a:t>21.03.2017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A4503-2D46-4C7D-8E7C-2A9846177993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4779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2248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55284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91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38200" y="2395550"/>
            <a:ext cx="3657600" cy="37480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395550"/>
            <a:ext cx="3657600" cy="37480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474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113189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457200" y="2392369"/>
            <a:ext cx="404018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457200" y="3032131"/>
            <a:ext cx="4040188" cy="332582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2392369"/>
            <a:ext cx="404177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3032131"/>
            <a:ext cx="4041775" cy="332582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06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9870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80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100491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3575050" y="1000108"/>
            <a:ext cx="5111750" cy="52864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166961"/>
            <a:ext cx="3008313" cy="41195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43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5528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0814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"/>
          </p:nvPr>
        </p:nvSpPr>
        <p:spPr>
          <a:xfrm>
            <a:off x="1792288" y="1142983"/>
            <a:ext cx="5486400" cy="3584591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3898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 descr="Powerpoint-english-02.g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fik 10" descr="Powerpoint-english.gif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"/>
          <a:stretch>
            <a:fillRect/>
          </a:stretch>
        </p:blipFill>
        <p:spPr bwMode="hidden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14300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</a:t>
            </a:r>
            <a:br>
              <a:rPr lang="de-DE"/>
            </a:br>
            <a:r>
              <a:rPr lang="de-DE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590800"/>
            <a:ext cx="7467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7924800" y="6557963"/>
            <a:ext cx="106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de-DE" sz="900" dirty="0">
                <a:solidFill>
                  <a:srgbClr val="00407A"/>
                </a:solidFill>
                <a:latin typeface="Arial" charset="0"/>
                <a:cs typeface="+mn-cs"/>
              </a:rPr>
              <a:t>p. </a:t>
            </a:r>
            <a:fld id="{57CCA1A9-9FA9-49C1-B61E-09CDD9FC0E55}" type="slidenum">
              <a:rPr lang="de-DE" sz="900">
                <a:solidFill>
                  <a:srgbClr val="00407A"/>
                </a:solidFill>
                <a:latin typeface="Arial" charset="0"/>
                <a:cs typeface="+mn-cs"/>
              </a:rPr>
              <a:pPr algn="r">
                <a:defRPr/>
              </a:pPr>
              <a:t>‹Nr.›</a:t>
            </a:fld>
            <a:endParaRPr lang="de-DE" sz="900" dirty="0">
              <a:solidFill>
                <a:srgbClr val="00407A"/>
              </a:solidFill>
              <a:latin typeface="Arial" charset="0"/>
              <a:cs typeface="+mn-cs"/>
            </a:endParaRPr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152400" y="6557963"/>
            <a:ext cx="7543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900" noProof="0" dirty="0">
                <a:solidFill>
                  <a:srgbClr val="00407A"/>
                </a:solidFill>
                <a:latin typeface="Arial" charset="0"/>
                <a:cs typeface="+mn-cs"/>
              </a:rPr>
              <a:t>Recognizing</a:t>
            </a:r>
            <a:r>
              <a:rPr lang="en-US" sz="900" baseline="0" noProof="0" dirty="0">
                <a:solidFill>
                  <a:srgbClr val="00407A"/>
                </a:solidFill>
                <a:latin typeface="Arial" charset="0"/>
                <a:cs typeface="+mn-cs"/>
              </a:rPr>
              <a:t> Urban POI with CNN</a:t>
            </a:r>
            <a:r>
              <a:rPr lang="en-US" sz="900" noProof="0" dirty="0">
                <a:solidFill>
                  <a:srgbClr val="00407A"/>
                </a:solidFill>
                <a:latin typeface="Arial" charset="0"/>
                <a:cs typeface="+mn-cs"/>
              </a:rPr>
              <a:t> | Andriy Zoryk | Computing in the Humanities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rafik 5" descr="Powerpoint-english-04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Grafik 6" descr="Powerpoint-english-03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5600" y="2924944"/>
            <a:ext cx="5748338" cy="1584176"/>
          </a:xfrm>
        </p:spPr>
        <p:txBody>
          <a:bodyPr/>
          <a:lstStyle/>
          <a:p>
            <a:r>
              <a:rPr lang="de-DE" dirty="0">
                <a:cs typeface="Arial" charset="0"/>
              </a:rPr>
              <a:t>Master </a:t>
            </a:r>
            <a:r>
              <a:rPr lang="de-DE" dirty="0" err="1">
                <a:cs typeface="Arial" charset="0"/>
              </a:rPr>
              <a:t>thesis</a:t>
            </a:r>
            <a:r>
              <a:rPr lang="de-DE" dirty="0">
                <a:cs typeface="Arial" charset="0"/>
              </a:rPr>
              <a:t>: </a:t>
            </a:r>
            <a:r>
              <a:rPr lang="de-DE" dirty="0" err="1">
                <a:cs typeface="Arial" charset="0"/>
              </a:rPr>
              <a:t>Recognizing</a:t>
            </a:r>
            <a:r>
              <a:rPr lang="de-DE" dirty="0">
                <a:cs typeface="Arial" charset="0"/>
              </a:rPr>
              <a:t> Urban Points </a:t>
            </a:r>
            <a:r>
              <a:rPr lang="de-DE" dirty="0" err="1">
                <a:cs typeface="Arial" charset="0"/>
              </a:rPr>
              <a:t>of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Interests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with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Convolutional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Neural</a:t>
            </a:r>
            <a:r>
              <a:rPr lang="de-DE" dirty="0">
                <a:cs typeface="Arial" charset="0"/>
              </a:rPr>
              <a:t> Networks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4725144"/>
            <a:ext cx="5748338" cy="788665"/>
          </a:xfrm>
        </p:spPr>
        <p:txBody>
          <a:bodyPr anchor="ctr"/>
          <a:lstStyle/>
          <a:p>
            <a:pPr algn="l"/>
            <a:r>
              <a:rPr lang="de-DE" sz="1400" dirty="0">
                <a:solidFill>
                  <a:srgbClr val="00407A"/>
                </a:solidFill>
                <a:cs typeface="Arial" charset="0"/>
              </a:rPr>
              <a:t>1st </a:t>
            </a:r>
            <a:r>
              <a:rPr lang="de-DE" sz="1400" dirty="0" err="1">
                <a:solidFill>
                  <a:srgbClr val="00407A"/>
                </a:solidFill>
                <a:cs typeface="Arial" charset="0"/>
              </a:rPr>
              <a:t>presentation</a:t>
            </a:r>
            <a:endParaRPr lang="de-DE" sz="1400" dirty="0">
              <a:solidFill>
                <a:srgbClr val="00407A"/>
              </a:solidFill>
              <a:cs typeface="Arial" charset="0"/>
            </a:endParaRPr>
          </a:p>
          <a:p>
            <a:pPr marL="342900" indent="-342900" algn="l">
              <a:buAutoNum type="arabicPeriod"/>
            </a:pPr>
            <a:endParaRPr lang="de-DE" sz="1400" dirty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de-DE" sz="1400" dirty="0">
                <a:solidFill>
                  <a:srgbClr val="00407A"/>
                </a:solidFill>
                <a:cs typeface="Arial" charset="0"/>
              </a:rPr>
              <a:t>Andri</a:t>
            </a:r>
            <a:r>
              <a:rPr lang="en-US" sz="1400" dirty="0">
                <a:solidFill>
                  <a:srgbClr val="00407A"/>
                </a:solidFill>
                <a:cs typeface="Arial" charset="0"/>
              </a:rPr>
              <a:t>y Zoryk</a:t>
            </a:r>
            <a:endParaRPr lang="de-DE" sz="1400" dirty="0">
              <a:solidFill>
                <a:srgbClr val="00407A"/>
              </a:solidFill>
              <a:cs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VGG networks from Oxford were the first to use much smaller 3×3 filters in each convolutional layers and also combined them as a sequence of convolutions.</a:t>
            </a:r>
          </a:p>
          <a:p>
            <a:r>
              <a:rPr lang="en-US" dirty="0"/>
              <a:t>This seems to be contrary to the principles of </a:t>
            </a:r>
            <a:r>
              <a:rPr lang="en-US" dirty="0" err="1"/>
              <a:t>LeNet</a:t>
            </a:r>
            <a:r>
              <a:rPr lang="en-US" dirty="0"/>
              <a:t>, where large convolutions were used to capture similar features in an image. Instead of the 9×9 or 11×11 filters of </a:t>
            </a:r>
            <a:r>
              <a:rPr lang="en-US" dirty="0" err="1"/>
              <a:t>AlexNet</a:t>
            </a:r>
            <a:r>
              <a:rPr lang="en-US" dirty="0"/>
              <a:t>, filters started to become smaller, too dangerously close to the infamous 1×1 convolutions that </a:t>
            </a:r>
            <a:r>
              <a:rPr lang="en-US" dirty="0" err="1"/>
              <a:t>LeNet</a:t>
            </a:r>
            <a:r>
              <a:rPr lang="en-US" dirty="0"/>
              <a:t> wanted to avoid, at least on the first layers of the network. </a:t>
            </a:r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</p:spTree>
    <p:extLst>
      <p:ext uri="{BB962C8B-B14F-4D97-AF65-F5344CB8AC3E}">
        <p14:creationId xmlns:p14="http://schemas.microsoft.com/office/powerpoint/2010/main" val="274504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Im2GPS (2008)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80718" y="2132856"/>
            <a:ext cx="3575258" cy="4010788"/>
          </a:xfrm>
        </p:spPr>
        <p:txBody>
          <a:bodyPr/>
          <a:lstStyle/>
          <a:p>
            <a:r>
              <a:rPr lang="en-US" dirty="0"/>
              <a:t> estimating geographic information from a single image</a:t>
            </a:r>
          </a:p>
          <a:p>
            <a:r>
              <a:rPr lang="en-US" dirty="0"/>
              <a:t>one of the first approaches to geolocate random pictures </a:t>
            </a:r>
          </a:p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156176" y="6143644"/>
            <a:ext cx="1989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[Hays,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Efros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2008] </a:t>
            </a:r>
          </a:p>
        </p:txBody>
      </p:sp>
    </p:spTree>
    <p:extLst>
      <p:ext uri="{BB962C8B-B14F-4D97-AF65-F5344CB8AC3E}">
        <p14:creationId xmlns:p14="http://schemas.microsoft.com/office/powerpoint/2010/main" val="97041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83568" y="13509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845840"/>
          </a:xfrm>
        </p:spPr>
        <p:txBody>
          <a:bodyPr/>
          <a:lstStyle/>
          <a:p>
            <a:r>
              <a:rPr lang="en-US" dirty="0"/>
              <a:t>IM2GPS visualization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5589096" y="6165304"/>
            <a:ext cx="3108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http://graphics.cs.cmu.edu/]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4" y="2566113"/>
            <a:ext cx="8462219" cy="17269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7" y="4437112"/>
            <a:ext cx="8451935" cy="172488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2055" y="1840468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Each result shows the query image, a montage of the top 16 nearest neighbors from the database, and three views of the Earth</a:t>
            </a:r>
            <a:endParaRPr lang="de-DE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19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7878" y="1259632"/>
            <a:ext cx="7467600" cy="1143000"/>
          </a:xfrm>
        </p:spPr>
        <p:txBody>
          <a:bodyPr/>
          <a:lstStyle/>
          <a:p>
            <a:r>
              <a:rPr lang="en-US" dirty="0" err="1"/>
              <a:t>PlaNet</a:t>
            </a:r>
            <a:r>
              <a:rPr lang="en-US" dirty="0"/>
              <a:t> (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Photo Geolocation with Convolutional Neural Networks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47262" y="2164871"/>
            <a:ext cx="3748326" cy="4025934"/>
          </a:xfrm>
        </p:spPr>
        <p:txBody>
          <a:bodyPr/>
          <a:lstStyle/>
          <a:p>
            <a:r>
              <a:rPr lang="en-US" sz="1800" dirty="0"/>
              <a:t>main goal – localize the any type of photo taken in any location</a:t>
            </a:r>
          </a:p>
          <a:p>
            <a:r>
              <a:rPr lang="en-US" sz="1800" dirty="0"/>
              <a:t>classification problem</a:t>
            </a:r>
          </a:p>
          <a:p>
            <a:r>
              <a:rPr lang="en-US" sz="1800" dirty="0"/>
              <a:t>the partitioning of the earth’s surface into set of non-overlapping cells</a:t>
            </a:r>
          </a:p>
          <a:p>
            <a:r>
              <a:rPr lang="en-US" sz="1800" dirty="0"/>
              <a:t>dataset of 126M photos with </a:t>
            </a:r>
            <a:r>
              <a:rPr lang="en-US" sz="1800" dirty="0" err="1"/>
              <a:t>Exif</a:t>
            </a:r>
            <a:r>
              <a:rPr lang="en-US" sz="1800" dirty="0"/>
              <a:t> geolocations mined from all over the web</a:t>
            </a:r>
          </a:p>
          <a:p>
            <a:r>
              <a:rPr lang="en-US" sz="1800" dirty="0"/>
              <a:t>using </a:t>
            </a:r>
            <a:r>
              <a:rPr lang="en-US" sz="1800" dirty="0"/>
              <a:t>deep network and an LSTM architecture.</a:t>
            </a:r>
            <a:endParaRPr lang="de-DE" sz="1800" dirty="0"/>
          </a:p>
        </p:txBody>
      </p:sp>
      <p:sp>
        <p:nvSpPr>
          <p:cNvPr id="6" name="Rechteck 5"/>
          <p:cNvSpPr/>
          <p:nvPr/>
        </p:nvSpPr>
        <p:spPr>
          <a:xfrm>
            <a:off x="5076056" y="6143644"/>
            <a:ext cx="3599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7" y="2335542"/>
            <a:ext cx="3456386" cy="36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4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7878" y="1259632"/>
            <a:ext cx="7467600" cy="1143000"/>
          </a:xfrm>
        </p:spPr>
        <p:txBody>
          <a:bodyPr/>
          <a:lstStyle/>
          <a:p>
            <a:r>
              <a:rPr lang="en-US" dirty="0" err="1"/>
              <a:t>PlaNet</a:t>
            </a:r>
            <a:r>
              <a:rPr lang="en-US" dirty="0"/>
              <a:t> (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Photo Geolocation with Convolutional Neural Networks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37011" y="2554798"/>
            <a:ext cx="7373870" cy="14279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Comparison of </a:t>
            </a:r>
            <a:r>
              <a:rPr lang="en-US" dirty="0" err="1"/>
              <a:t>PlaNet</a:t>
            </a:r>
            <a:r>
              <a:rPr lang="en-US" dirty="0"/>
              <a:t> with Im2GPS. Percentages are the fraction of images from the Im2GPS test set that were localized within the given radius.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572000" y="6143644"/>
            <a:ext cx="4103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415" y="3982720"/>
            <a:ext cx="7083063" cy="16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89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83568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67944" y="2420144"/>
            <a:ext cx="4392488" cy="3358480"/>
          </a:xfrm>
        </p:spPr>
        <p:txBody>
          <a:bodyPr/>
          <a:lstStyle/>
          <a:p>
            <a:r>
              <a:rPr lang="en-US" sz="1800" dirty="0"/>
              <a:t>classification problem</a:t>
            </a:r>
          </a:p>
          <a:p>
            <a:r>
              <a:rPr lang="en-US" sz="1800" dirty="0"/>
              <a:t>dataset of 100K photos take from Google Street View in 10 different cities</a:t>
            </a:r>
          </a:p>
          <a:p>
            <a:r>
              <a:rPr lang="de-DE" sz="1800" dirty="0"/>
              <a:t>was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  <a:r>
              <a:rPr lang="de-DE" sz="1800" dirty="0" err="1"/>
              <a:t>GoogLeNet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pretrained</a:t>
            </a:r>
            <a:r>
              <a:rPr lang="de-DE" sz="1800" dirty="0"/>
              <a:t> </a:t>
            </a:r>
            <a:r>
              <a:rPr lang="en-US" sz="1800" dirty="0"/>
              <a:t>on the Places205 dataset and the neural network </a:t>
            </a:r>
            <a:r>
              <a:rPr lang="de-DE" sz="1800" dirty="0" err="1"/>
              <a:t>library</a:t>
            </a:r>
            <a:r>
              <a:rPr lang="de-DE" sz="1800" dirty="0"/>
              <a:t> </a:t>
            </a:r>
            <a:r>
              <a:rPr lang="de-DE" sz="1800" dirty="0" err="1"/>
              <a:t>Caffe</a:t>
            </a:r>
            <a:endParaRPr lang="de-DE" sz="1800" dirty="0"/>
          </a:p>
          <a:p>
            <a:r>
              <a:rPr lang="de-DE" sz="1800" dirty="0" err="1"/>
              <a:t>LittlePlaNet</a:t>
            </a:r>
            <a:r>
              <a:rPr lang="de-DE" sz="1800" dirty="0"/>
              <a:t> </a:t>
            </a:r>
            <a:r>
              <a:rPr lang="de-DE" sz="1800" dirty="0" err="1"/>
              <a:t>achieves</a:t>
            </a:r>
            <a:r>
              <a:rPr lang="de-DE" sz="1800" dirty="0"/>
              <a:t> superhuman </a:t>
            </a:r>
            <a:r>
              <a:rPr lang="en-US" sz="1800" dirty="0"/>
              <a:t>accuracy on this dataset, at a surprisingly high 75%</a:t>
            </a:r>
            <a:endParaRPr lang="de-DE" sz="1800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83568" y="1315450"/>
            <a:ext cx="8054280" cy="1143000"/>
          </a:xfrm>
        </p:spPr>
        <p:txBody>
          <a:bodyPr/>
          <a:lstStyle/>
          <a:p>
            <a:r>
              <a:rPr lang="en-US" dirty="0"/>
              <a:t>Little </a:t>
            </a:r>
            <a:r>
              <a:rPr lang="en-US" dirty="0" err="1"/>
              <a:t>PlaNet</a:t>
            </a:r>
            <a:r>
              <a:rPr lang="en-US" dirty="0"/>
              <a:t> (</a:t>
            </a:r>
            <a:r>
              <a:rPr lang="en-US" dirty="0"/>
              <a:t>Hershey, </a:t>
            </a:r>
            <a:r>
              <a:rPr lang="en-US" dirty="0" err="1"/>
              <a:t>Wulfe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Recognizing Cities from Street View Images</a:t>
            </a:r>
            <a:br>
              <a:rPr lang="en-US" dirty="0"/>
            </a:b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8880"/>
            <a:ext cx="3029274" cy="350100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55576" y="5834377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Randomized Street View Images from Four Cities</a:t>
            </a:r>
            <a:endParaRPr lang="de-DE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868144" y="6152525"/>
            <a:ext cx="3163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Hershey,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Wulfe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</p:spTree>
    <p:extLst>
      <p:ext uri="{BB962C8B-B14F-4D97-AF65-F5344CB8AC3E}">
        <p14:creationId xmlns:p14="http://schemas.microsoft.com/office/powerpoint/2010/main" val="81138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Flickr Yahoo! </a:t>
            </a:r>
          </a:p>
          <a:p>
            <a:r>
              <a:rPr lang="en-US" dirty="0"/>
              <a:t>Google </a:t>
            </a:r>
            <a:r>
              <a:rPr lang="en-US" dirty="0" err="1"/>
              <a:t>StreetView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09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66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780718" y="1412776"/>
            <a:ext cx="7467600" cy="470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Bamberger Dom</a:t>
            </a:r>
          </a:p>
          <a:p>
            <a:r>
              <a:rPr lang="en-US" kern="0" dirty="0" err="1"/>
              <a:t>Altes</a:t>
            </a:r>
            <a:r>
              <a:rPr lang="en-US" kern="0" dirty="0"/>
              <a:t> </a:t>
            </a:r>
            <a:r>
              <a:rPr lang="en-US" kern="0" dirty="0" err="1"/>
              <a:t>Rathaus</a:t>
            </a:r>
            <a:endParaRPr lang="en-US" kern="0" dirty="0"/>
          </a:p>
          <a:p>
            <a:r>
              <a:rPr lang="de-DE" kern="0" dirty="0"/>
              <a:t>Kloster Michelsberg</a:t>
            </a:r>
            <a:endParaRPr lang="en-US" kern="0" dirty="0"/>
          </a:p>
          <a:p>
            <a:r>
              <a:rPr lang="en-US" kern="0" dirty="0"/>
              <a:t>Klein </a:t>
            </a:r>
            <a:r>
              <a:rPr lang="en-US" kern="0" dirty="0" err="1"/>
              <a:t>Venedig</a:t>
            </a:r>
            <a:endParaRPr lang="en-US" kern="0" dirty="0"/>
          </a:p>
          <a:p>
            <a:r>
              <a:rPr lang="en-US" kern="0" dirty="0"/>
              <a:t>Altenburg</a:t>
            </a:r>
          </a:p>
          <a:p>
            <a:r>
              <a:rPr lang="en-US" kern="0" dirty="0"/>
              <a:t>Neue </a:t>
            </a:r>
            <a:r>
              <a:rPr lang="en-US" kern="0" dirty="0" err="1"/>
              <a:t>Residenz</a:t>
            </a:r>
            <a:endParaRPr lang="en-US" kern="0" dirty="0"/>
          </a:p>
          <a:p>
            <a:endParaRPr lang="de-DE" kern="0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>
                <a:solidFill>
                  <a:schemeClr val="bg1"/>
                </a:solidFill>
              </a:rPr>
              <a:t>Bamberg </a:t>
            </a:r>
            <a:r>
              <a:rPr lang="de-DE" sz="2400" dirty="0" err="1">
                <a:solidFill>
                  <a:schemeClr val="bg1"/>
                </a:solidFill>
              </a:rPr>
              <a:t>Cit</a:t>
            </a:r>
            <a:r>
              <a:rPr lang="en-US" sz="2400" dirty="0">
                <a:solidFill>
                  <a:schemeClr val="bg1"/>
                </a:solidFill>
              </a:rPr>
              <a:t>y Points of Interest	</a:t>
            </a:r>
            <a:endParaRPr lang="de-DE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2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6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2776"/>
            <a:ext cx="7467600" cy="47308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CNN?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6626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8463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r="17214"/>
          <a:stretch/>
        </p:blipFill>
        <p:spPr>
          <a:xfrm>
            <a:off x="1753072" y="2521243"/>
            <a:ext cx="5472608" cy="3500437"/>
          </a:xfrm>
        </p:spPr>
      </p:pic>
      <p:sp>
        <p:nvSpPr>
          <p:cNvPr id="3" name="Textfeld 2"/>
          <p:cNvSpPr txBox="1"/>
          <p:nvPr/>
        </p:nvSpPr>
        <p:spPr>
          <a:xfrm>
            <a:off x="1331640" y="1412775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In smartphones, additional information is automatically captured, such as longitude and latitude of where the image was taken</a:t>
            </a: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868144" y="6206818"/>
            <a:ext cx="30155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ios.gadgethacks.com] </a:t>
            </a:r>
          </a:p>
        </p:txBody>
      </p:sp>
    </p:spTree>
    <p:extLst>
      <p:ext uri="{BB962C8B-B14F-4D97-AF65-F5344CB8AC3E}">
        <p14:creationId xmlns:p14="http://schemas.microsoft.com/office/powerpoint/2010/main" val="44875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97586"/>
            <a:ext cx="4737100" cy="3552825"/>
          </a:xfrm>
        </p:spPr>
      </p:pic>
      <p:sp>
        <p:nvSpPr>
          <p:cNvPr id="7" name="Rechteck 6"/>
          <p:cNvSpPr/>
          <p:nvPr/>
        </p:nvSpPr>
        <p:spPr>
          <a:xfrm>
            <a:off x="5292080" y="6165304"/>
            <a:ext cx="3288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commons.wikimedia.org]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652120" y="1988840"/>
            <a:ext cx="23762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Several manufacturers offer cameras with a built-in GPS receiver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Some digital cameras and camera phones support an external GPS receiver connected by cable, or inserted into the memory card slot or flash shoe.</a:t>
            </a: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34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7" name="Rechteck 6"/>
          <p:cNvSpPr/>
          <p:nvPr/>
        </p:nvSpPr>
        <p:spPr>
          <a:xfrm>
            <a:off x="6444208" y="6163075"/>
            <a:ext cx="2481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robots.ox.ac.uk] </a:t>
            </a:r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3" y="2590800"/>
            <a:ext cx="5007114" cy="3552825"/>
          </a:xfr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 dirty="0" err="1">
                <a:cs typeface="Arial" charset="0"/>
              </a:rPr>
              <a:t>Recognizing</a:t>
            </a:r>
            <a:r>
              <a:rPr lang="de-DE" dirty="0">
                <a:cs typeface="Arial" charset="0"/>
              </a:rPr>
              <a:t> Urban Points </a:t>
            </a:r>
            <a:r>
              <a:rPr lang="de-DE" dirty="0" err="1">
                <a:cs typeface="Arial" charset="0"/>
              </a:rPr>
              <a:t>of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Interests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with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Convolutional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Neural</a:t>
            </a:r>
            <a:r>
              <a:rPr lang="de-DE" dirty="0">
                <a:cs typeface="Arial" charset="0"/>
              </a:rPr>
              <a:t> Networks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85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89035"/>
            <a:ext cx="7467600" cy="2552286"/>
          </a:xfrm>
        </p:spPr>
      </p:pic>
      <p:sp>
        <p:nvSpPr>
          <p:cNvPr id="6" name="Rechteck 5"/>
          <p:cNvSpPr/>
          <p:nvPr/>
        </p:nvSpPr>
        <p:spPr>
          <a:xfrm>
            <a:off x="4860032" y="6181440"/>
            <a:ext cx="3586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graphics.cs.cmu.edu]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95860" y="2132856"/>
            <a:ext cx="7875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The name “convolutional neural network” indicates that the network employs a mathematical operation called convolution</a:t>
            </a:r>
          </a:p>
          <a:p>
            <a:b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21833" y="1209526"/>
            <a:ext cx="764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Convolutional neural networks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or </a:t>
            </a:r>
            <a:r>
              <a:rPr lang="en-US" sz="18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CNNs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1989)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are a specialized kind of neural network for processing data that has a known, grid-like topology. [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Goodfellow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Bengio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Courville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.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Deep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Learning, 2016]</a:t>
            </a:r>
            <a:endParaRPr lang="en-US" sz="1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1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Rechteck 5"/>
          <p:cNvSpPr/>
          <p:nvPr/>
        </p:nvSpPr>
        <p:spPr>
          <a:xfrm>
            <a:off x="6713933" y="6181639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1988] 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08" y="2269832"/>
            <a:ext cx="7953179" cy="2311369"/>
          </a:xfrm>
        </p:spPr>
      </p:pic>
      <p:sp>
        <p:nvSpPr>
          <p:cNvPr id="3" name="Rechteck 2"/>
          <p:cNvSpPr/>
          <p:nvPr/>
        </p:nvSpPr>
        <p:spPr>
          <a:xfrm>
            <a:off x="1024673" y="4919755"/>
            <a:ext cx="70355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1111"/>
                </a:solidFill>
                <a:latin typeface="Helvetica" panose="020B0604020202020204" pitchFamily="34" charset="0"/>
              </a:rPr>
              <a:t>It is the year 1994, and this is one of the very first convolutional neural networks, and what propelled the field of Deep Learning. This pioneering work by Yann </a:t>
            </a:r>
            <a:r>
              <a:rPr lang="en-US" sz="1400" dirty="0" err="1">
                <a:solidFill>
                  <a:srgbClr val="111111"/>
                </a:solidFill>
                <a:latin typeface="Helvetica" panose="020B0604020202020204" pitchFamily="34" charset="0"/>
              </a:rPr>
              <a:t>LeCun</a:t>
            </a:r>
            <a:r>
              <a:rPr lang="en-US" sz="1400" dirty="0">
                <a:solidFill>
                  <a:srgbClr val="111111"/>
                </a:solidFill>
                <a:latin typeface="Helvetica" panose="020B0604020202020204" pitchFamily="34" charset="0"/>
              </a:rPr>
              <a:t> was </a:t>
            </a:r>
            <a:r>
              <a:rPr lang="en-US" sz="1400" dirty="0">
                <a:latin typeface="Helvetica" panose="020B0604020202020204" pitchFamily="34" charset="0"/>
              </a:rPr>
              <a:t>named LeNet5 </a:t>
            </a:r>
            <a:r>
              <a:rPr lang="en-US" sz="1400" dirty="0">
                <a:solidFill>
                  <a:srgbClr val="111111"/>
                </a:solidFill>
                <a:latin typeface="Helvetica" panose="020B0604020202020204" pitchFamily="34" charset="0"/>
              </a:rPr>
              <a:t>after many previous successful iterations since they year 1988!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43608" y="5658419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LeNet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: a layered model composed of convolution and subsampling operations followed by a holistic representation and ultimately a classifier for handwritten digits [Yann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;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LeNet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]</a:t>
            </a:r>
            <a:endParaRPr lang="de-DE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en-US" dirty="0"/>
              <a:t>LeNet5 (1994)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310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5576" y="2348880"/>
            <a:ext cx="7766248" cy="355284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LeNet5 features can be summarized as:</a:t>
            </a:r>
          </a:p>
          <a:p>
            <a:r>
              <a:rPr lang="en-US" sz="1800" dirty="0"/>
              <a:t>convolutional neural network use sequence of 3 layers: convolution, pooling, non-linearity (key feature)</a:t>
            </a:r>
          </a:p>
          <a:p>
            <a:r>
              <a:rPr lang="en-US" sz="1800" dirty="0"/>
              <a:t>use convolution to extract spatial features</a:t>
            </a:r>
          </a:p>
          <a:p>
            <a:r>
              <a:rPr lang="en-US" sz="1800" dirty="0"/>
              <a:t>subsample using spatial average of maps</a:t>
            </a:r>
          </a:p>
          <a:p>
            <a:r>
              <a:rPr lang="en-US" sz="1800" dirty="0"/>
              <a:t>non-linearity in the form of tanh or </a:t>
            </a:r>
            <a:r>
              <a:rPr lang="en-US" sz="1800" dirty="0" err="1"/>
              <a:t>sigmoids</a:t>
            </a:r>
            <a:endParaRPr lang="en-US" sz="1800" dirty="0"/>
          </a:p>
          <a:p>
            <a:r>
              <a:rPr lang="en-US" sz="1800" dirty="0"/>
              <a:t>multi-layer neural network (MLP) as final classifier</a:t>
            </a:r>
          </a:p>
          <a:p>
            <a:r>
              <a:rPr lang="en-US" sz="1800" dirty="0"/>
              <a:t>sparse connection matrix between layers to avoid large computational cost</a:t>
            </a:r>
          </a:p>
          <a:p>
            <a:r>
              <a:rPr lang="en-US" sz="1800" dirty="0"/>
              <a:t>In overall this network was the origin of much of the recent architectures, and a true inspiration for many people in the field.</a:t>
            </a:r>
          </a:p>
          <a:p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(1994)</a:t>
            </a: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</p:spTree>
    <p:extLst>
      <p:ext uri="{BB962C8B-B14F-4D97-AF65-F5344CB8AC3E}">
        <p14:creationId xmlns:p14="http://schemas.microsoft.com/office/powerpoint/2010/main" val="2083879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(2012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8" y="2061151"/>
            <a:ext cx="7467600" cy="2591985"/>
          </a:xfrm>
        </p:spPr>
      </p:pic>
      <p:sp>
        <p:nvSpPr>
          <p:cNvPr id="4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19572" y="4750112"/>
            <a:ext cx="77048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Bigger model as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LeNet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(7 hidden layers, 650,000 units, 60 Mio parameters)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More data (10**6 vs. 10**3 images)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GPU implementation (50x speedup over CPU). Trained on two GPU for a week.</a:t>
            </a: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372200" y="6145311"/>
            <a:ext cx="2480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Krizhevsky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2012] </a:t>
            </a:r>
          </a:p>
        </p:txBody>
      </p:sp>
    </p:spTree>
    <p:extLst>
      <p:ext uri="{BB962C8B-B14F-4D97-AF65-F5344CB8AC3E}">
        <p14:creationId xmlns:p14="http://schemas.microsoft.com/office/powerpoint/2010/main" val="3936305305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_ohne_Titelbild_englisch">
  <a:themeElements>
    <a:clrScheme name="ub-cd-neu-v2-4 1">
      <a:dk1>
        <a:srgbClr val="000000"/>
      </a:dk1>
      <a:lt1>
        <a:srgbClr val="C8D0E2"/>
      </a:lt1>
      <a:dk2>
        <a:srgbClr val="00457D"/>
      </a:dk2>
      <a:lt2>
        <a:srgbClr val="808080"/>
      </a:lt2>
      <a:accent1>
        <a:srgbClr val="5D7FAA"/>
      </a:accent1>
      <a:accent2>
        <a:srgbClr val="97BF0D"/>
      </a:accent2>
      <a:accent3>
        <a:srgbClr val="E0E4EE"/>
      </a:accent3>
      <a:accent4>
        <a:srgbClr val="000000"/>
      </a:accent4>
      <a:accent5>
        <a:srgbClr val="B6C0D2"/>
      </a:accent5>
      <a:accent6>
        <a:srgbClr val="88AD0B"/>
      </a:accent6>
      <a:hlink>
        <a:srgbClr val="92A5C5"/>
      </a:hlink>
      <a:folHlink>
        <a:srgbClr val="C6D982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Vorlage_ohne_Titelbild_englisch</Template>
  <TotalTime>0</TotalTime>
  <Words>703</Words>
  <Application>Microsoft Office PowerPoint</Application>
  <PresentationFormat>Bildschirmpräsentation (4:3)</PresentationFormat>
  <Paragraphs>92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Arial Unicode MS</vt:lpstr>
      <vt:lpstr>Arial</vt:lpstr>
      <vt:lpstr>Calibri</vt:lpstr>
      <vt:lpstr>Helvetica</vt:lpstr>
      <vt:lpstr>Times New Roman</vt:lpstr>
      <vt:lpstr>UB Scala</vt:lpstr>
      <vt:lpstr>Wingdings</vt:lpstr>
      <vt:lpstr>Vorlage_ohne_Titelbild_englisch</vt:lpstr>
      <vt:lpstr>Master thesis: Recognizing Urban Points of Interests with Convolutional Neural Networks</vt:lpstr>
      <vt:lpstr>PowerPoint-Präsentation</vt:lpstr>
      <vt:lpstr>PowerPoint-Präsentation</vt:lpstr>
      <vt:lpstr>PowerPoint-Präsentation</vt:lpstr>
      <vt:lpstr>Recognizing Urban Points of Interests with Convolutional Neural Networks</vt:lpstr>
      <vt:lpstr>PowerPoint-Präsentation</vt:lpstr>
      <vt:lpstr>LeNet5 (1994)</vt:lpstr>
      <vt:lpstr>LeNet (1994)</vt:lpstr>
      <vt:lpstr>AlexNet (2012</vt:lpstr>
      <vt:lpstr>VGG</vt:lpstr>
      <vt:lpstr>Im2GPS (2008)</vt:lpstr>
      <vt:lpstr>IM2GPS visualization</vt:lpstr>
      <vt:lpstr>PlaNet (Weyand, Kostrikov, Philbin, 2016)  Photo Geolocation with Convolutional Neural Networks </vt:lpstr>
      <vt:lpstr>PlaNet (Weyand, Kostrikov, Philbin, 2016)  Photo Geolocation with Convolutional Neural Networks </vt:lpstr>
      <vt:lpstr>Little PlaNet (Hershey, Wulfe, 2016)  Recognizing Cities from Street View Images </vt:lpstr>
      <vt:lpstr>PowerPoint-Präsentation</vt:lpstr>
      <vt:lpstr>PowerPoint-Präsentation</vt:lpstr>
      <vt:lpstr>PowerPoint-Präsentation</vt:lpstr>
      <vt:lpstr>PowerPoint-Präsentation</vt:lpstr>
    </vt:vector>
  </TitlesOfParts>
  <Company>Uni-Bamberg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Universität Bamberg</dc:creator>
  <cp:lastModifiedBy>Andriy Zoryk</cp:lastModifiedBy>
  <cp:revision>47</cp:revision>
  <dcterms:created xsi:type="dcterms:W3CDTF">2013-05-16T16:32:47Z</dcterms:created>
  <dcterms:modified xsi:type="dcterms:W3CDTF">2017-03-21T15:20:02Z</dcterms:modified>
</cp:coreProperties>
</file>